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9" r:id="rId3"/>
    <p:sldId id="258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200" y="8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8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9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40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6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9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1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1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350B8-41DB-5843-B7AA-3A09A4B1585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6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440" y="60038"/>
            <a:ext cx="8229600" cy="4743977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 smtClean="0">
                <a:latin typeface="Georgia"/>
                <a:cs typeface="Georgia"/>
              </a:rPr>
              <a:t>Sarah Guth</a:t>
            </a:r>
            <a:br>
              <a:rPr lang="en-US" sz="2400" b="1" dirty="0" smtClean="0">
                <a:latin typeface="Georgia"/>
                <a:cs typeface="Georgia"/>
              </a:rPr>
            </a:br>
            <a:r>
              <a:rPr lang="en-US" sz="2400" dirty="0" smtClean="0">
                <a:latin typeface="Georgia"/>
                <a:cs typeface="Georgia"/>
              </a:rPr>
              <a:t>University of California, Berkeley</a:t>
            </a:r>
            <a:br>
              <a:rPr lang="en-US" sz="2400" dirty="0" smtClean="0">
                <a:latin typeface="Georgia"/>
                <a:cs typeface="Georgia"/>
              </a:rPr>
            </a:br>
            <a:r>
              <a:rPr lang="en-US" sz="2400" dirty="0" smtClean="0">
                <a:latin typeface="Georgia"/>
                <a:cs typeface="Georgia"/>
              </a:rPr>
              <a:t/>
            </a:r>
            <a:br>
              <a:rPr lang="en-US" sz="2400" dirty="0" smtClean="0">
                <a:latin typeface="Georgia"/>
                <a:cs typeface="Georgia"/>
              </a:rPr>
            </a:br>
            <a:r>
              <a:rPr lang="en-US" sz="2400" dirty="0" smtClean="0">
                <a:latin typeface="Georgia"/>
                <a:cs typeface="Georgia"/>
              </a:rPr>
              <a:t/>
            </a:r>
            <a:br>
              <a:rPr lang="en-US" sz="2400" dirty="0" smtClean="0">
                <a:latin typeface="Georgia"/>
                <a:cs typeface="Georgia"/>
              </a:rPr>
            </a:br>
            <a:r>
              <a:rPr lang="en-US" sz="2400" dirty="0">
                <a:latin typeface="Georgia"/>
                <a:cs typeface="Georgia"/>
              </a:rPr>
              <a:t/>
            </a:r>
            <a:br>
              <a:rPr lang="en-US" sz="2400" dirty="0">
                <a:latin typeface="Georgia"/>
                <a:cs typeface="Georgia"/>
              </a:rPr>
            </a:br>
            <a:r>
              <a:rPr lang="en-US" sz="2400" dirty="0" smtClean="0">
                <a:latin typeface="Georgia"/>
                <a:cs typeface="Georgia"/>
              </a:rPr>
              <a:t/>
            </a:r>
            <a:br>
              <a:rPr lang="en-US" sz="2400" dirty="0" smtClean="0">
                <a:latin typeface="Georgia"/>
                <a:cs typeface="Georgia"/>
              </a:rPr>
            </a:br>
            <a:r>
              <a:rPr lang="en-US" sz="2400" dirty="0">
                <a:latin typeface="Georgia"/>
                <a:cs typeface="Georgia"/>
              </a:rPr>
              <a:t/>
            </a:r>
            <a:br>
              <a:rPr lang="en-US" sz="2400" dirty="0">
                <a:latin typeface="Georgia"/>
                <a:cs typeface="Georgia"/>
              </a:rPr>
            </a:br>
            <a:r>
              <a:rPr lang="en-US" sz="2400" dirty="0" smtClean="0">
                <a:latin typeface="Georgia"/>
                <a:cs typeface="Georgia"/>
              </a:rPr>
              <a:t/>
            </a:r>
            <a:br>
              <a:rPr lang="en-US" sz="2400" dirty="0" smtClean="0">
                <a:latin typeface="Georgia"/>
                <a:cs typeface="Georgia"/>
              </a:rPr>
            </a:br>
            <a:r>
              <a:rPr lang="en-US" sz="2400" dirty="0">
                <a:latin typeface="Georgia"/>
                <a:cs typeface="Georgia"/>
              </a:rPr>
              <a:t/>
            </a:r>
            <a:br>
              <a:rPr lang="en-US" sz="2400" dirty="0">
                <a:latin typeface="Georgia"/>
                <a:cs typeface="Georgia"/>
              </a:rPr>
            </a:br>
            <a:r>
              <a:rPr lang="en-US" sz="2400" dirty="0" smtClean="0">
                <a:latin typeface="Georgia"/>
                <a:cs typeface="Georgia"/>
              </a:rPr>
              <a:t/>
            </a:r>
            <a:br>
              <a:rPr lang="en-US" sz="2400" dirty="0" smtClean="0">
                <a:latin typeface="Georgia"/>
                <a:cs typeface="Georgia"/>
              </a:rPr>
            </a:br>
            <a:r>
              <a:rPr lang="en-US" sz="2400" dirty="0" smtClean="0">
                <a:latin typeface="Georgia"/>
                <a:cs typeface="Georgia"/>
              </a:rPr>
              <a:t/>
            </a:r>
            <a:br>
              <a:rPr lang="en-US" sz="2400" dirty="0" smtClean="0">
                <a:latin typeface="Georgia"/>
                <a:cs typeface="Georgia"/>
              </a:rPr>
            </a:br>
            <a:r>
              <a:rPr lang="en-US" sz="2400" dirty="0">
                <a:latin typeface="Georgia"/>
                <a:cs typeface="Georgia"/>
              </a:rPr>
              <a:t/>
            </a:r>
            <a:br>
              <a:rPr lang="en-US" sz="2400" dirty="0">
                <a:latin typeface="Georgia"/>
                <a:cs typeface="Georgia"/>
              </a:rPr>
            </a:br>
            <a:r>
              <a:rPr lang="en-US" sz="2400" dirty="0" smtClean="0">
                <a:latin typeface="Georgia"/>
                <a:cs typeface="Georgia"/>
              </a:rPr>
              <a:t/>
            </a:r>
            <a:br>
              <a:rPr lang="en-US" sz="2400" dirty="0" smtClean="0">
                <a:latin typeface="Georgia"/>
                <a:cs typeface="Georgia"/>
              </a:rPr>
            </a:br>
            <a:endParaRPr lang="en-US" sz="2400" b="1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92" y="2353146"/>
            <a:ext cx="9144000" cy="4898069"/>
          </a:xfrm>
          <a:prstGeom prst="rect">
            <a:avLst/>
          </a:prstGeom>
        </p:spPr>
      </p:pic>
      <p:pic>
        <p:nvPicPr>
          <p:cNvPr id="9" name="Picture 8" descr="Screen Shot 2019-01-18 at 10.04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187" y="5095176"/>
            <a:ext cx="2184400" cy="304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22892" y="14696"/>
            <a:ext cx="362676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Acknowledgments: </a:t>
            </a:r>
            <a:r>
              <a:rPr lang="en-US" sz="2400" dirty="0" smtClean="0">
                <a:latin typeface="Georgia"/>
                <a:cs typeface="Georgia"/>
              </a:rPr>
              <a:t>Cara Brook, </a:t>
            </a:r>
            <a:br>
              <a:rPr lang="en-US" sz="2400" dirty="0" smtClean="0">
                <a:latin typeface="Georgia"/>
                <a:cs typeface="Georgia"/>
              </a:rPr>
            </a:br>
            <a:r>
              <a:rPr lang="en-US" sz="2400" dirty="0" err="1" smtClean="0">
                <a:latin typeface="Georgia"/>
                <a:cs typeface="Georgia"/>
              </a:rPr>
              <a:t>Soa</a:t>
            </a:r>
            <a:r>
              <a:rPr lang="en-US" sz="2400" dirty="0" smtClean="0">
                <a:latin typeface="Georgia"/>
                <a:cs typeface="Georgia"/>
              </a:rPr>
              <a:t> </a:t>
            </a:r>
            <a:r>
              <a:rPr lang="en-US" sz="2400" dirty="0" err="1" smtClean="0">
                <a:latin typeface="Georgia"/>
                <a:cs typeface="Georgia"/>
              </a:rPr>
              <a:t>Fy</a:t>
            </a:r>
            <a:r>
              <a:rPr lang="en-US" sz="2400" dirty="0" smtClean="0">
                <a:latin typeface="Georgia"/>
                <a:cs typeface="Georgia"/>
              </a:rPr>
              <a:t> </a:t>
            </a:r>
            <a:r>
              <a:rPr lang="en-US" sz="2400" dirty="0" err="1" smtClean="0">
                <a:latin typeface="Georgia"/>
                <a:cs typeface="Georgia"/>
              </a:rPr>
              <a:t>Andriamandimby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95058" y="1167349"/>
            <a:ext cx="6696954" cy="267765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Background: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Georgia"/>
                <a:cs typeface="Georgia"/>
              </a:rPr>
              <a:t>Yellow fever, dengue, chikungunya, and Zika viruses circulate in the Brazilian human population.</a:t>
            </a:r>
            <a:endParaRPr lang="en-US" sz="2400" dirty="0">
              <a:latin typeface="Georgia"/>
              <a:cs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Georgia"/>
                <a:cs typeface="Georgia"/>
              </a:rPr>
              <a:t>Yellow fever established a primate transmission cycle – we’re concerned th</a:t>
            </a:r>
            <a:r>
              <a:rPr lang="en-US" sz="2400" dirty="0" smtClean="0">
                <a:latin typeface="Georgia"/>
                <a:cs typeface="Georgia"/>
              </a:rPr>
              <a:t>e other viruses will do the same.</a:t>
            </a:r>
            <a:endParaRPr lang="en-US" sz="2400" dirty="0" smtClean="0">
              <a:latin typeface="Georgia"/>
              <a:cs typeface="Georgi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39692" y="2947240"/>
            <a:ext cx="249132" cy="294723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8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0970" y="6519647"/>
            <a:ext cx="272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Hamrick et al. 2017</a:t>
            </a:r>
            <a:endParaRPr lang="en-US" dirty="0"/>
          </a:p>
        </p:txBody>
      </p:sp>
      <p:pic>
        <p:nvPicPr>
          <p:cNvPr id="6" name="Picture 5" descr="journal.pntd.0005897.g0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0" y="1501459"/>
            <a:ext cx="6706210" cy="51444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8811" y="212440"/>
            <a:ext cx="7769245" cy="12165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8811" y="228672"/>
            <a:ext cx="7925356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Georgia"/>
                <a:cs typeface="Georgia"/>
              </a:rPr>
              <a:t>Statistical model question: </a:t>
            </a:r>
          </a:p>
          <a:p>
            <a:r>
              <a:rPr lang="en-US" sz="2400" dirty="0" smtClean="0">
                <a:latin typeface="Georgia"/>
                <a:cs typeface="Georgia"/>
              </a:rPr>
              <a:t>What is the relationship between the number of human cases and climatic variables?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9120" y="1889725"/>
            <a:ext cx="2344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Response variable:</a:t>
            </a:r>
            <a:r>
              <a:rPr lang="en-US" sz="2000" dirty="0" smtClean="0"/>
              <a:t> number of human yellow fever cases</a:t>
            </a:r>
          </a:p>
          <a:p>
            <a:endParaRPr lang="en-US" sz="2000" dirty="0" smtClean="0"/>
          </a:p>
          <a:p>
            <a:r>
              <a:rPr lang="en-US" sz="2000" b="1" dirty="0" smtClean="0"/>
              <a:t>Predictor variables:</a:t>
            </a:r>
            <a:r>
              <a:rPr lang="en-US" sz="2000" dirty="0" smtClean="0"/>
              <a:t> annual rainfall, temperature, humidity, human population size 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709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298811" y="212440"/>
            <a:ext cx="7769245" cy="16395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262263" y="2180432"/>
            <a:ext cx="1312989" cy="963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215214" y="2859302"/>
            <a:ext cx="915826" cy="1054642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10792" y="2812384"/>
            <a:ext cx="957236" cy="1098316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9893" y="2825086"/>
            <a:ext cx="915826" cy="1054642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26544" y="5083457"/>
            <a:ext cx="957236" cy="1098316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2234" y="5080462"/>
            <a:ext cx="915826" cy="1054642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6083" y="2825810"/>
            <a:ext cx="915826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S</a:t>
            </a:r>
            <a:r>
              <a:rPr lang="en-US" sz="4800" baseline="-25000" dirty="0">
                <a:latin typeface="Georgia"/>
                <a:cs typeface="Georgia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9264" y="2881838"/>
            <a:ext cx="989390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E</a:t>
            </a:r>
            <a:r>
              <a:rPr lang="en-US" sz="4800" baseline="-25000" dirty="0">
                <a:latin typeface="Georgia"/>
                <a:cs typeface="Georgia"/>
              </a:rPr>
              <a:t>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06029" y="2903398"/>
            <a:ext cx="915826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I</a:t>
            </a:r>
            <a:r>
              <a:rPr lang="en-US" sz="4800" baseline="-25000" dirty="0">
                <a:latin typeface="Georgia"/>
                <a:cs typeface="Georgia"/>
              </a:rPr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55607" y="5114179"/>
            <a:ext cx="915826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S</a:t>
            </a:r>
            <a:r>
              <a:rPr lang="en-US" sz="4800" baseline="-25000" dirty="0">
                <a:latin typeface="Georgia"/>
                <a:cs typeface="Georgia"/>
              </a:rPr>
              <a:t>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02465" y="5150479"/>
            <a:ext cx="915826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I</a:t>
            </a:r>
            <a:r>
              <a:rPr lang="en-US" sz="4800" baseline="-25000" dirty="0">
                <a:latin typeface="Georgia"/>
                <a:cs typeface="Georgia"/>
              </a:rPr>
              <a:t>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59817" y="5131664"/>
            <a:ext cx="915826" cy="1054642"/>
          </a:xfrm>
          <a:prstGeom prst="rect">
            <a:avLst/>
          </a:prstGeom>
          <a:ln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02506" y="5143152"/>
            <a:ext cx="915826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R</a:t>
            </a:r>
            <a:r>
              <a:rPr lang="en-US" sz="4800" baseline="-25000" dirty="0">
                <a:latin typeface="Georgia"/>
                <a:cs typeface="Georgia"/>
              </a:rPr>
              <a:t>p</a:t>
            </a:r>
          </a:p>
        </p:txBody>
      </p:sp>
      <p:cxnSp>
        <p:nvCxnSpPr>
          <p:cNvPr id="16" name="Straight Arrow Connector 15"/>
          <p:cNvCxnSpPr>
            <a:stCxn id="7" idx="0"/>
          </p:cNvCxnSpPr>
          <p:nvPr/>
        </p:nvCxnSpPr>
        <p:spPr>
          <a:xfrm flipH="1" flipV="1">
            <a:off x="3241135" y="3241155"/>
            <a:ext cx="1464027" cy="18423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241136" y="3913944"/>
            <a:ext cx="3455115" cy="1599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676692" y="3241155"/>
            <a:ext cx="1524307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14440" y="5513274"/>
            <a:ext cx="2000572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233096" y="5513274"/>
            <a:ext cx="2000572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71944" y="3241155"/>
            <a:ext cx="1524307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6106" y="4533830"/>
            <a:ext cx="390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Primates</a:t>
            </a:r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86935" y="2314230"/>
            <a:ext cx="393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eorgia"/>
                <a:cs typeface="Georgia"/>
              </a:rPr>
              <a:t>Mosquitoes</a:t>
            </a:r>
            <a:endParaRPr lang="en-US" sz="2400" b="1" dirty="0">
              <a:latin typeface="Georgia"/>
              <a:cs typeface="Georgi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21275" y="2839146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birth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4057" y="5134335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birth</a:t>
            </a:r>
            <a:endParaRPr lang="en-US" dirty="0">
              <a:solidFill>
                <a:srgbClr val="404040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148889" y="3884558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688325" y="3920040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233668" y="3920040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728430" y="6135104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731491" y="6186306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727602" y="6186306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78632" y="5543979"/>
            <a:ext cx="496343" cy="96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199740" y="3261311"/>
            <a:ext cx="496343" cy="96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458047" y="3838087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death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000774" y="3859782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death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46085" y="3847672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death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09917" y="6119887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death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41090" y="6160199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death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22221" y="6144452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death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 rot="20076073">
            <a:off x="4936984" y="4025569"/>
            <a:ext cx="13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transmission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 rot="3084067">
            <a:off x="3117059" y="3927940"/>
            <a:ext cx="13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transmission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5233097" y="5426089"/>
            <a:ext cx="20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recovery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214440" y="5463453"/>
            <a:ext cx="19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infection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611909" y="2891978"/>
            <a:ext cx="1603305" cy="37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exposure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128667" y="2161758"/>
            <a:ext cx="15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extrinsic</a:t>
            </a:r>
          </a:p>
          <a:p>
            <a:pPr algn="ctr"/>
            <a:r>
              <a:rPr lang="en-US" b="1" dirty="0" smtClean="0"/>
              <a:t>incubation period</a:t>
            </a:r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298811" y="228672"/>
            <a:ext cx="79253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Georgia"/>
                <a:cs typeface="Georgia"/>
              </a:rPr>
              <a:t>Mechanistic model question: </a:t>
            </a:r>
          </a:p>
          <a:p>
            <a:r>
              <a:rPr lang="en-US" sz="2400" dirty="0" smtClean="0">
                <a:latin typeface="Georgia"/>
                <a:cs typeface="Georgia"/>
              </a:rPr>
              <a:t>How does variation in </a:t>
            </a:r>
            <a:r>
              <a:rPr lang="en-US" sz="2400" b="1" dirty="0" smtClean="0">
                <a:latin typeface="Georgia"/>
                <a:cs typeface="Georgia"/>
              </a:rPr>
              <a:t>the extrinsic incubation period </a:t>
            </a:r>
            <a:r>
              <a:rPr lang="en-US" sz="2400" dirty="0" smtClean="0">
                <a:latin typeface="Georgia"/>
                <a:cs typeface="Georgia"/>
              </a:rPr>
              <a:t>influence the </a:t>
            </a:r>
            <a:r>
              <a:rPr lang="en-US" sz="2400" b="1" dirty="0" smtClean="0">
                <a:latin typeface="Georgia"/>
                <a:cs typeface="Georgia"/>
              </a:rPr>
              <a:t>probability of persistence </a:t>
            </a:r>
            <a:r>
              <a:rPr lang="en-US" sz="2400" dirty="0" smtClean="0">
                <a:latin typeface="Georgia"/>
                <a:cs typeface="Georgia"/>
              </a:rPr>
              <a:t>for mosquito-borne zoonoses in the primate population?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514316" y="802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11336039" y="16993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0765" y="341226"/>
            <a:ext cx="7769245" cy="11383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Next steps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eorgia"/>
                <a:cs typeface="Georgia"/>
              </a:rPr>
              <a:t>Incorporate a biologically-realistic primate birth pulse into the mechanistic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eorgia"/>
                <a:cs typeface="Georgia"/>
              </a:rPr>
              <a:t>Understand how the timing of the primate birth pulse influences persistence</a:t>
            </a:r>
            <a:endParaRPr lang="en-US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3273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165</Words>
  <Application>Microsoft Macintosh PowerPoint</Application>
  <PresentationFormat>On-screen Show (4:3)</PresentationFormat>
  <Paragraphs>39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Sarah Guth University of California, Berkeley            </vt:lpstr>
      <vt:lpstr>PowerPoint Presentation</vt:lpstr>
      <vt:lpstr>PowerPoint Presentation</vt:lpstr>
      <vt:lpstr>Next steps</vt:lpstr>
    </vt:vector>
  </TitlesOfParts>
  <Company>Middlebury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Guth</dc:creator>
  <cp:lastModifiedBy>Sarah Guth</cp:lastModifiedBy>
  <cp:revision>17</cp:revision>
  <dcterms:created xsi:type="dcterms:W3CDTF">2019-01-18T04:30:22Z</dcterms:created>
  <dcterms:modified xsi:type="dcterms:W3CDTF">2019-01-18T10:52:18Z</dcterms:modified>
</cp:coreProperties>
</file>